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sldIdLst>
    <p:sldId id="257" r:id="rId5"/>
    <p:sldId id="265" r:id="rId6"/>
    <p:sldId id="259" r:id="rId7"/>
    <p:sldId id="260" r:id="rId8"/>
    <p:sldId id="263" r:id="rId9"/>
    <p:sldId id="268" r:id="rId10"/>
    <p:sldId id="264"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Naamloze sectie" id="{E30DA0DA-AB36-4F69-AC57-EBDF785E09E2}">
          <p14:sldIdLst>
            <p14:sldId id="257"/>
            <p14:sldId id="265"/>
            <p14:sldId id="259"/>
            <p14:sldId id="260"/>
            <p14:sldId id="263"/>
            <p14:sldId id="268"/>
            <p14:sldId id="26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75680B9-D5E9-47A8-85A7-C88304D7DD50}" v="1" dt="2020-07-02T14:31:18.431"/>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tijl, licht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Stijl, thema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38B1855-1B75-4FBE-930C-398BA8C253C6}" styleName="Stijl, thema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2838BEF-8BB2-4498-84A7-C5851F593DF1}" styleName="Stijl, gemiddeld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Stijl, gemiddeld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Stijl, licht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75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eke Drabbe" userId="S::m.drabbe@helicon.nl::b9b1a049-6b87-453c-9d4e-1b3ea0ffd634" providerId="AD" clId="Web-{1ADD028D-5270-457D-A803-5B1FE1D937C0}"/>
    <pc:docChg chg="modSld">
      <pc:chgData name="Marieke Drabbe" userId="S::m.drabbe@helicon.nl::b9b1a049-6b87-453c-9d4e-1b3ea0ffd634" providerId="AD" clId="Web-{1ADD028D-5270-457D-A803-5B1FE1D937C0}" dt="2019-05-16T11:56:23.769" v="33" actId="20577"/>
      <pc:docMkLst>
        <pc:docMk/>
      </pc:docMkLst>
      <pc:sldChg chg="modSp">
        <pc:chgData name="Marieke Drabbe" userId="S::m.drabbe@helicon.nl::b9b1a049-6b87-453c-9d4e-1b3ea0ffd634" providerId="AD" clId="Web-{1ADD028D-5270-457D-A803-5B1FE1D937C0}" dt="2019-05-16T11:56:18.160" v="29" actId="20577"/>
        <pc:sldMkLst>
          <pc:docMk/>
          <pc:sldMk cId="83892022" sldId="260"/>
        </pc:sldMkLst>
        <pc:spChg chg="mod">
          <ac:chgData name="Marieke Drabbe" userId="S::m.drabbe@helicon.nl::b9b1a049-6b87-453c-9d4e-1b3ea0ffd634" providerId="AD" clId="Web-{1ADD028D-5270-457D-A803-5B1FE1D937C0}" dt="2019-05-16T11:56:15.629" v="25" actId="20577"/>
          <ac:spMkLst>
            <pc:docMk/>
            <pc:sldMk cId="83892022" sldId="260"/>
            <ac:spMk id="10" creationId="{00000000-0000-0000-0000-000000000000}"/>
          </ac:spMkLst>
        </pc:spChg>
        <pc:spChg chg="mod">
          <ac:chgData name="Marieke Drabbe" userId="S::m.drabbe@helicon.nl::b9b1a049-6b87-453c-9d4e-1b3ea0ffd634" providerId="AD" clId="Web-{1ADD028D-5270-457D-A803-5B1FE1D937C0}" dt="2019-05-16T11:56:18.160" v="29" actId="20577"/>
          <ac:spMkLst>
            <pc:docMk/>
            <pc:sldMk cId="83892022" sldId="260"/>
            <ac:spMk id="12" creationId="{00000000-0000-0000-0000-000000000000}"/>
          </ac:spMkLst>
        </pc:spChg>
      </pc:sldChg>
      <pc:sldChg chg="modSp">
        <pc:chgData name="Marieke Drabbe" userId="S::m.drabbe@helicon.nl::b9b1a049-6b87-453c-9d4e-1b3ea0ffd634" providerId="AD" clId="Web-{1ADD028D-5270-457D-A803-5B1FE1D937C0}" dt="2019-05-16T11:56:22.941" v="32" actId="20577"/>
        <pc:sldMkLst>
          <pc:docMk/>
          <pc:sldMk cId="2446642812" sldId="264"/>
        </pc:sldMkLst>
        <pc:spChg chg="mod">
          <ac:chgData name="Marieke Drabbe" userId="S::m.drabbe@helicon.nl::b9b1a049-6b87-453c-9d4e-1b3ea0ffd634" providerId="AD" clId="Web-{1ADD028D-5270-457D-A803-5B1FE1D937C0}" dt="2019-05-16T11:56:22.941" v="32" actId="20577"/>
          <ac:spMkLst>
            <pc:docMk/>
            <pc:sldMk cId="2446642812" sldId="264"/>
            <ac:spMk id="8" creationId="{00000000-0000-0000-0000-000000000000}"/>
          </ac:spMkLst>
        </pc:spChg>
      </pc:sldChg>
      <pc:sldChg chg="modSp">
        <pc:chgData name="Marieke Drabbe" userId="S::m.drabbe@helicon.nl::b9b1a049-6b87-453c-9d4e-1b3ea0ffd634" providerId="AD" clId="Web-{1ADD028D-5270-457D-A803-5B1FE1D937C0}" dt="2019-05-16T11:55:54.988" v="2" actId="20577"/>
        <pc:sldMkLst>
          <pc:docMk/>
          <pc:sldMk cId="2052387474" sldId="265"/>
        </pc:sldMkLst>
        <pc:spChg chg="mod">
          <ac:chgData name="Marieke Drabbe" userId="S::m.drabbe@helicon.nl::b9b1a049-6b87-453c-9d4e-1b3ea0ffd634" providerId="AD" clId="Web-{1ADD028D-5270-457D-A803-5B1FE1D937C0}" dt="2019-05-16T11:55:54.988" v="2" actId="20577"/>
          <ac:spMkLst>
            <pc:docMk/>
            <pc:sldMk cId="2052387474" sldId="265"/>
            <ac:spMk id="17" creationId="{00000000-0000-0000-0000-000000000000}"/>
          </ac:spMkLst>
        </pc:spChg>
      </pc:sldChg>
    </pc:docChg>
  </pc:docChgLst>
  <pc:docChgLst>
    <pc:chgData name="Marieke Drabbe" userId="b9b1a049-6b87-453c-9d4e-1b3ea0ffd634" providerId="ADAL" clId="{A75680B9-D5E9-47A8-85A7-C88304D7DD50}"/>
    <pc:docChg chg="addSld modSld">
      <pc:chgData name="Marieke Drabbe" userId="b9b1a049-6b87-453c-9d4e-1b3ea0ffd634" providerId="ADAL" clId="{A75680B9-D5E9-47A8-85A7-C88304D7DD50}" dt="2020-07-10T13:53:04.739" v="18" actId="1076"/>
      <pc:docMkLst>
        <pc:docMk/>
      </pc:docMkLst>
      <pc:sldChg chg="modSp mod">
        <pc:chgData name="Marieke Drabbe" userId="b9b1a049-6b87-453c-9d4e-1b3ea0ffd634" providerId="ADAL" clId="{A75680B9-D5E9-47A8-85A7-C88304D7DD50}" dt="2020-07-10T13:53:04.739" v="18" actId="1076"/>
        <pc:sldMkLst>
          <pc:docMk/>
          <pc:sldMk cId="83892022" sldId="260"/>
        </pc:sldMkLst>
        <pc:spChg chg="mod">
          <ac:chgData name="Marieke Drabbe" userId="b9b1a049-6b87-453c-9d4e-1b3ea0ffd634" providerId="ADAL" clId="{A75680B9-D5E9-47A8-85A7-C88304D7DD50}" dt="2020-07-10T13:53:02.411" v="17" actId="1076"/>
          <ac:spMkLst>
            <pc:docMk/>
            <pc:sldMk cId="83892022" sldId="260"/>
            <ac:spMk id="10" creationId="{00000000-0000-0000-0000-000000000000}"/>
          </ac:spMkLst>
        </pc:spChg>
        <pc:spChg chg="mod">
          <ac:chgData name="Marieke Drabbe" userId="b9b1a049-6b87-453c-9d4e-1b3ea0ffd634" providerId="ADAL" clId="{A75680B9-D5E9-47A8-85A7-C88304D7DD50}" dt="2020-07-10T13:52:57.831" v="15" actId="14100"/>
          <ac:spMkLst>
            <pc:docMk/>
            <pc:sldMk cId="83892022" sldId="260"/>
            <ac:spMk id="12" creationId="{00000000-0000-0000-0000-000000000000}"/>
          </ac:spMkLst>
        </pc:spChg>
        <pc:picChg chg="mod">
          <ac:chgData name="Marieke Drabbe" userId="b9b1a049-6b87-453c-9d4e-1b3ea0ffd634" providerId="ADAL" clId="{A75680B9-D5E9-47A8-85A7-C88304D7DD50}" dt="2020-07-10T13:53:04.739" v="18" actId="1076"/>
          <ac:picMkLst>
            <pc:docMk/>
            <pc:sldMk cId="83892022" sldId="260"/>
            <ac:picMk id="14" creationId="{00000000-0000-0000-0000-000000000000}"/>
          </ac:picMkLst>
        </pc:picChg>
      </pc:sldChg>
      <pc:sldChg chg="modSp mod">
        <pc:chgData name="Marieke Drabbe" userId="b9b1a049-6b87-453c-9d4e-1b3ea0ffd634" providerId="ADAL" clId="{A75680B9-D5E9-47A8-85A7-C88304D7DD50}" dt="2020-07-02T14:31:23.577" v="11" actId="20577"/>
        <pc:sldMkLst>
          <pc:docMk/>
          <pc:sldMk cId="1752962136" sldId="263"/>
        </pc:sldMkLst>
        <pc:spChg chg="mod">
          <ac:chgData name="Marieke Drabbe" userId="b9b1a049-6b87-453c-9d4e-1b3ea0ffd634" providerId="ADAL" clId="{A75680B9-D5E9-47A8-85A7-C88304D7DD50}" dt="2020-07-02T14:31:23.577" v="11" actId="20577"/>
          <ac:spMkLst>
            <pc:docMk/>
            <pc:sldMk cId="1752962136" sldId="263"/>
            <ac:spMk id="8" creationId="{00000000-0000-0000-0000-000000000000}"/>
          </ac:spMkLst>
        </pc:spChg>
      </pc:sldChg>
      <pc:sldChg chg="add">
        <pc:chgData name="Marieke Drabbe" userId="b9b1a049-6b87-453c-9d4e-1b3ea0ffd634" providerId="ADAL" clId="{A75680B9-D5E9-47A8-85A7-C88304D7DD50}" dt="2020-07-02T14:31:18.429" v="0"/>
        <pc:sldMkLst>
          <pc:docMk/>
          <pc:sldMk cId="2429038155" sldId="268"/>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10-7-2020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292222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10-7-2020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022461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10-7-2020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391158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10-7-2020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786434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10-7-2020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504564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10-7-2020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79258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48A75A6A-2463-4D3E-B008-43ECB7B6FD3E}" type="datetimeFigureOut">
              <a:rPr lang="nl-NL" smtClean="0"/>
              <a:t>10-7-2020</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970023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48A75A6A-2463-4D3E-B008-43ECB7B6FD3E}" type="datetimeFigureOut">
              <a:rPr lang="nl-NL" smtClean="0"/>
              <a:t>10-7-2020</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928724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8A75A6A-2463-4D3E-B008-43ECB7B6FD3E}" type="datetimeFigureOut">
              <a:rPr lang="nl-NL" smtClean="0"/>
              <a:t>10-7-2020</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181378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10-7-2020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600841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10-7-2020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2838620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75A6A-2463-4D3E-B008-43ECB7B6FD3E}" type="datetimeFigureOut">
              <a:rPr lang="nl-NL" smtClean="0"/>
              <a:t>10-7-2020</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3EDE7C-ABE2-4B4E-ADEE-119C91766B29}" type="slidenum">
              <a:rPr lang="nl-NL" smtClean="0"/>
              <a:t>‹nr.›</a:t>
            </a:fld>
            <a:endParaRPr lang="nl-NL"/>
          </a:p>
        </p:txBody>
      </p:sp>
    </p:spTree>
    <p:extLst>
      <p:ext uri="{BB962C8B-B14F-4D97-AF65-F5344CB8AC3E}">
        <p14:creationId xmlns:p14="http://schemas.microsoft.com/office/powerpoint/2010/main" val="2970136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579950" y="539259"/>
            <a:ext cx="10515600" cy="643655"/>
          </a:xfrm>
        </p:spPr>
        <p:txBody>
          <a:bodyPr>
            <a:normAutofit fontScale="90000"/>
          </a:bodyPr>
          <a:lstStyle/>
          <a:p>
            <a:r>
              <a:rPr lang="nl-NL"/>
              <a:t>IBS De community verbonden</a:t>
            </a:r>
            <a:br>
              <a:rPr lang="nl-NL"/>
            </a:br>
            <a:r>
              <a:rPr lang="nl-NL" sz="3600" i="1"/>
              <a:t>Specialisatie Vrijetijd</a:t>
            </a:r>
          </a:p>
        </p:txBody>
      </p:sp>
      <p:pic>
        <p:nvPicPr>
          <p:cNvPr id="10243" name="Tijdelijke aanduiding voor inhoud 3"/>
          <p:cNvPicPr>
            <a:picLocks noGrp="1" noChangeAspect="1"/>
          </p:cNvPicPr>
          <p:nvPr>
            <p:ph idx="1"/>
          </p:nvPr>
        </p:nvPicPr>
        <p:blipFill rotWithShape="1">
          <a:blip r:embed="rId2">
            <a:extLst>
              <a:ext uri="{28A0092B-C50C-407E-A947-70E740481C1C}">
                <a14:useLocalDpi xmlns:a14="http://schemas.microsoft.com/office/drawing/2010/main" val="0"/>
              </a:ext>
            </a:extLst>
          </a:blip>
          <a:srcRect t="13912" b="16871"/>
          <a:stretch/>
        </p:blipFill>
        <p:spPr>
          <a:xfrm>
            <a:off x="10567193" y="119928"/>
            <a:ext cx="1573213" cy="816428"/>
          </a:xfrm>
        </p:spPr>
      </p:pic>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10245" name="Tekstvak 4"/>
          <p:cNvSpPr txBox="1">
            <a:spLocks noChangeArrowheads="1"/>
          </p:cNvSpPr>
          <p:nvPr/>
        </p:nvSpPr>
        <p:spPr bwMode="auto">
          <a:xfrm>
            <a:off x="579950" y="1549208"/>
            <a:ext cx="5401924" cy="3647922"/>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Integrale beroepssituatie</a:t>
            </a:r>
          </a:p>
          <a:p>
            <a:pPr>
              <a:lnSpc>
                <a:spcPct val="107000"/>
              </a:lnSpc>
              <a:spcAft>
                <a:spcPts val="0"/>
              </a:spcAft>
              <a:buNone/>
            </a:pPr>
            <a:r>
              <a:rPr lang="nl-NL" sz="1600"/>
              <a:t>Als adviseur duurzame leefomgeving kun je verschillende partijen bij elkaar brengen om gezamenlijk iets voor de stad te bereiken. Je kunt mensen rondom een thema mobiliseren en daar een community omheen bouwen. Door de verschillende partijen te verbinden, kunnen ze elkaar versterken.</a:t>
            </a:r>
          </a:p>
          <a:p>
            <a:pPr>
              <a:lnSpc>
                <a:spcPct val="107000"/>
              </a:lnSpc>
              <a:spcAft>
                <a:spcPts val="0"/>
              </a:spcAft>
              <a:buNone/>
            </a:pPr>
            <a:r>
              <a:rPr lang="nl-NL" sz="1600"/>
              <a:t>De verschillende stakeholders hebben verschillende belangen en behoeftes die jij in kaart kunt brengen (in een wensenkaart) en in goede banen kan leiden. Je vergroot je netwerk en zet het in.</a:t>
            </a:r>
          </a:p>
          <a:p>
            <a:pPr>
              <a:lnSpc>
                <a:spcPct val="107000"/>
              </a:lnSpc>
              <a:spcAft>
                <a:spcPts val="0"/>
              </a:spcAft>
              <a:buNone/>
            </a:pPr>
            <a:r>
              <a:rPr lang="nl-NL" sz="1600"/>
              <a:t>Je gaat een community opzetten rondom een thema. Die community ga je mobiliseren door een bijeenkomst waarin je informatie ophaalt over de behoeftes en belangen. </a:t>
            </a:r>
          </a:p>
        </p:txBody>
      </p:sp>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Tekstvak 5"/>
          <p:cNvSpPr txBox="1">
            <a:spLocks noChangeArrowheads="1"/>
          </p:cNvSpPr>
          <p:nvPr/>
        </p:nvSpPr>
        <p:spPr bwMode="auto">
          <a:xfrm>
            <a:off x="6251273" y="1583526"/>
            <a:ext cx="5576289" cy="1618905"/>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Opdracht</a:t>
            </a:r>
            <a:endParaRPr lang="nl-NL" altLang="nl-NL" sz="1400">
              <a:latin typeface="+mn-lt"/>
            </a:endParaRPr>
          </a:p>
          <a:p>
            <a:pPr>
              <a:buNone/>
            </a:pPr>
            <a:r>
              <a:rPr lang="nl-NL" sz="1600"/>
              <a:t>Zet een community op rond een thema. Die community ga je mobiliseren door een bijeenkomst waarin je informatie ophaalt over de behoeftes en belangen. Voor het organiseren van de bijeenkomst schrijf je een projectplan. De informatie die je ophaalt tijdens de bijeenkomst verwerk je in een wensenkaart. </a:t>
            </a:r>
          </a:p>
        </p:txBody>
      </p:sp>
      <p:sp>
        <p:nvSpPr>
          <p:cNvPr id="17" name="Rechthoek 16"/>
          <p:cNvSpPr/>
          <p:nvPr/>
        </p:nvSpPr>
        <p:spPr>
          <a:xfrm>
            <a:off x="10136183" y="6216646"/>
            <a:ext cx="1856598" cy="369332"/>
          </a:xfrm>
          <a:prstGeom prst="rect">
            <a:avLst/>
          </a:prstGeom>
        </p:spPr>
        <p:txBody>
          <a:bodyPr wrap="none">
            <a:spAutoFit/>
          </a:bodyPr>
          <a:lstStyle/>
          <a:p>
            <a:r>
              <a:rPr lang="nl-NL"/>
              <a:t>IBS-SEM-DCV-V42</a:t>
            </a:r>
            <a:endParaRPr lang="nl-NL">
              <a:solidFill>
                <a:schemeClr val="bg1">
                  <a:lumMod val="50000"/>
                </a:schemeClr>
              </a:solidFill>
            </a:endParaRPr>
          </a:p>
        </p:txBody>
      </p:sp>
      <p:pic>
        <p:nvPicPr>
          <p:cNvPr id="4" name="Afbeelding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34955" y="3849601"/>
            <a:ext cx="2743200" cy="2505456"/>
          </a:xfrm>
          <a:prstGeom prst="rect">
            <a:avLst/>
          </a:prstGeom>
        </p:spPr>
      </p:pic>
    </p:spTree>
    <p:extLst>
      <p:ext uri="{BB962C8B-B14F-4D97-AF65-F5344CB8AC3E}">
        <p14:creationId xmlns:p14="http://schemas.microsoft.com/office/powerpoint/2010/main" val="3491648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Tijdelijke aanduiding voor inhoud 3"/>
          <p:cNvPicPr>
            <a:picLocks noGrp="1" noChangeAspect="1"/>
          </p:cNvPicPr>
          <p:nvPr>
            <p:ph idx="1"/>
          </p:nvPr>
        </p:nvPicPr>
        <p:blipFill rotWithShape="1">
          <a:blip r:embed="rId2">
            <a:extLst>
              <a:ext uri="{28A0092B-C50C-407E-A947-70E740481C1C}">
                <a14:useLocalDpi xmlns:a14="http://schemas.microsoft.com/office/drawing/2010/main" val="0"/>
              </a:ext>
            </a:extLst>
          </a:blip>
          <a:srcRect t="13912" b="16871"/>
          <a:stretch/>
        </p:blipFill>
        <p:spPr>
          <a:xfrm>
            <a:off x="10567193" y="119928"/>
            <a:ext cx="1573213" cy="816428"/>
          </a:xfrm>
        </p:spPr>
      </p:pic>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3" name="Tekstvak 12"/>
          <p:cNvSpPr txBox="1"/>
          <p:nvPr/>
        </p:nvSpPr>
        <p:spPr>
          <a:xfrm>
            <a:off x="684707" y="1899191"/>
            <a:ext cx="5616013" cy="1077218"/>
          </a:xfrm>
          <a:prstGeom prst="rect">
            <a:avLst/>
          </a:prstGeom>
          <a:ln>
            <a:solidFill>
              <a:schemeClr val="accent1"/>
            </a:solidFill>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Toetsen </a:t>
            </a:r>
          </a:p>
          <a:p>
            <a:pPr eaLnBrk="1" hangingPunct="1">
              <a:defRPr/>
            </a:pPr>
            <a:r>
              <a:rPr lang="nl-NL" sz="1600"/>
              <a:t>Dit IBS wordt afgerond met 3 </a:t>
            </a:r>
            <a:r>
              <a:rPr lang="nl-NL" sz="1600" err="1"/>
              <a:t>toetsmomenten</a:t>
            </a:r>
            <a:r>
              <a:rPr lang="nl-NL" sz="1600"/>
              <a:t>: kennistoets, projectplan en wensenkaart. In onderstaande tabel is een overzicht van de toetsen weergegeven. </a:t>
            </a:r>
          </a:p>
        </p:txBody>
      </p:sp>
      <p:sp>
        <p:nvSpPr>
          <p:cNvPr id="17" name="Tekstvak 16"/>
          <p:cNvSpPr txBox="1"/>
          <p:nvPr/>
        </p:nvSpPr>
        <p:spPr>
          <a:xfrm>
            <a:off x="6674876" y="1900696"/>
            <a:ext cx="4678922" cy="3293209"/>
          </a:xfrm>
          <a:prstGeom prst="rect">
            <a:avLst/>
          </a:prstGeom>
          <a:ln/>
        </p:spPr>
        <p:style>
          <a:lnRef idx="2">
            <a:schemeClr val="accent5"/>
          </a:lnRef>
          <a:fillRef idx="1">
            <a:schemeClr val="lt1"/>
          </a:fillRef>
          <a:effectRef idx="0">
            <a:schemeClr val="accent5"/>
          </a:effectRef>
          <a:fontRef idx="minor">
            <a:schemeClr val="dk1"/>
          </a:fontRef>
        </p:style>
        <p:txBody>
          <a:bodyPr wrap="square" anchor="t">
            <a:spAutoFit/>
          </a:bodyPr>
          <a:lstStyle/>
          <a:p>
            <a:pPr eaLnBrk="1" hangingPunct="1">
              <a:defRPr/>
            </a:pPr>
            <a:r>
              <a:rPr lang="nl-NL" sz="1600" b="1"/>
              <a:t>Leerdoelen bij dit IBS</a:t>
            </a:r>
          </a:p>
          <a:p>
            <a:pPr marL="342900" indent="-342900">
              <a:buFont typeface="+mj-lt"/>
              <a:buAutoNum type="arabicPeriod"/>
            </a:pPr>
            <a:r>
              <a:rPr lang="nl-NL" sz="1600"/>
              <a:t>Je kunt de basisbegrippen behorende bij het IBS uitleggen en toepassen. </a:t>
            </a:r>
            <a:endParaRPr lang="nl-NL" sz="1600">
              <a:cs typeface="Calibri"/>
            </a:endParaRPr>
          </a:p>
          <a:p>
            <a:pPr marL="342900" lvl="0" indent="-342900">
              <a:spcAft>
                <a:spcPts val="0"/>
              </a:spcAft>
              <a:buFont typeface="+mj-lt"/>
              <a:buAutoNum type="arabicPeriod"/>
            </a:pPr>
            <a:r>
              <a:rPr lang="nl-NL" sz="1600"/>
              <a:t>Je kunt een community met bijbehorende stakeholders in kaart brengen.</a:t>
            </a:r>
          </a:p>
          <a:p>
            <a:pPr marL="342900" lvl="0" indent="-342900">
              <a:spcAft>
                <a:spcPts val="0"/>
              </a:spcAft>
              <a:buFont typeface="+mj-lt"/>
              <a:buAutoNum type="arabicPeriod"/>
            </a:pPr>
            <a:r>
              <a:rPr lang="nl-NL" sz="1600"/>
              <a:t>Je kunt een community analyseren op het gebied van actuele en urgente thema’s.</a:t>
            </a:r>
          </a:p>
          <a:p>
            <a:pPr marL="342900" lvl="0" indent="-342900">
              <a:spcAft>
                <a:spcPts val="0"/>
              </a:spcAft>
              <a:buFont typeface="+mj-lt"/>
              <a:buAutoNum type="arabicPeriod"/>
            </a:pPr>
            <a:r>
              <a:rPr lang="nl-NL" sz="1600"/>
              <a:t>Je kunt wensen van de verschillende stakeholders verzamelen.</a:t>
            </a:r>
          </a:p>
          <a:p>
            <a:pPr marL="342900" lvl="0" indent="-342900">
              <a:spcAft>
                <a:spcPts val="0"/>
              </a:spcAft>
              <a:buFont typeface="+mj-lt"/>
              <a:buAutoNum type="arabicPeriod"/>
            </a:pPr>
            <a:r>
              <a:rPr lang="nl-NL" sz="1600"/>
              <a:t>Je kunt de wensen van de wensen van de community in kaart brengen in een wensenkaart.</a:t>
            </a:r>
          </a:p>
          <a:p>
            <a:pPr marL="342900" lvl="0" indent="-342900">
              <a:spcAft>
                <a:spcPts val="0"/>
              </a:spcAft>
              <a:buFont typeface="+mj-lt"/>
              <a:buAutoNum type="arabicPeriod"/>
            </a:pPr>
            <a:r>
              <a:rPr lang="nl-NL" sz="1600"/>
              <a:t>Je kunt een bijeenkomst rondom een thema organiseren. </a:t>
            </a:r>
          </a:p>
        </p:txBody>
      </p:sp>
      <p:graphicFrame>
        <p:nvGraphicFramePr>
          <p:cNvPr id="6" name="Tabel 5"/>
          <p:cNvGraphicFramePr>
            <a:graphicFrameLocks noGrp="1"/>
          </p:cNvGraphicFramePr>
          <p:nvPr>
            <p:extLst>
              <p:ext uri="{D42A27DB-BD31-4B8C-83A1-F6EECF244321}">
                <p14:modId xmlns:p14="http://schemas.microsoft.com/office/powerpoint/2010/main" val="2832203393"/>
              </p:ext>
            </p:extLst>
          </p:nvPr>
        </p:nvGraphicFramePr>
        <p:xfrm>
          <a:off x="684707" y="3351526"/>
          <a:ext cx="5616013" cy="2651760"/>
        </p:xfrm>
        <a:graphic>
          <a:graphicData uri="http://schemas.openxmlformats.org/drawingml/2006/table">
            <a:tbl>
              <a:tblPr firstRow="1" bandRow="1">
                <a:tableStyleId>{5940675A-B579-460E-94D1-54222C63F5DA}</a:tableStyleId>
              </a:tblPr>
              <a:tblGrid>
                <a:gridCol w="1413345">
                  <a:extLst>
                    <a:ext uri="{9D8B030D-6E8A-4147-A177-3AD203B41FA5}">
                      <a16:colId xmlns:a16="http://schemas.microsoft.com/office/drawing/2014/main" val="2948095846"/>
                    </a:ext>
                  </a:extLst>
                </a:gridCol>
                <a:gridCol w="1243899">
                  <a:extLst>
                    <a:ext uri="{9D8B030D-6E8A-4147-A177-3AD203B41FA5}">
                      <a16:colId xmlns:a16="http://schemas.microsoft.com/office/drawing/2014/main" val="2488055331"/>
                    </a:ext>
                  </a:extLst>
                </a:gridCol>
                <a:gridCol w="1435365">
                  <a:extLst>
                    <a:ext uri="{9D8B030D-6E8A-4147-A177-3AD203B41FA5}">
                      <a16:colId xmlns:a16="http://schemas.microsoft.com/office/drawing/2014/main" val="2935927962"/>
                    </a:ext>
                  </a:extLst>
                </a:gridCol>
                <a:gridCol w="1523404">
                  <a:extLst>
                    <a:ext uri="{9D8B030D-6E8A-4147-A177-3AD203B41FA5}">
                      <a16:colId xmlns:a16="http://schemas.microsoft.com/office/drawing/2014/main" val="22746699"/>
                    </a:ext>
                  </a:extLst>
                </a:gridCol>
              </a:tblGrid>
              <a:tr h="237369">
                <a:tc>
                  <a:txBody>
                    <a:bodyPr/>
                    <a:lstStyle/>
                    <a:p>
                      <a:r>
                        <a:rPr lang="nl-NL" sz="1400" b="1"/>
                        <a:t>Toetsen</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Kennistoets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Projectplan</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Wensenkaart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53968079"/>
                  </a:ext>
                </a:extLst>
              </a:tr>
              <a:tr h="237369">
                <a:tc>
                  <a:txBody>
                    <a:bodyPr/>
                    <a:lstStyle/>
                    <a:p>
                      <a:r>
                        <a:rPr lang="nl-NL" sz="1400" b="1"/>
                        <a:t>Bijbehorende</a:t>
                      </a:r>
                      <a:r>
                        <a:rPr lang="nl-NL" sz="1400" b="1" baseline="0"/>
                        <a:t> leerdoelen</a:t>
                      </a:r>
                      <a:endParaRPr lang="nl-NL" sz="1400" b="1"/>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1</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2</a:t>
                      </a:r>
                      <a:r>
                        <a:rPr lang="nl-NL" sz="1400" baseline="0"/>
                        <a:t>, 3, 4, 6</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5</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791618041"/>
                  </a:ext>
                </a:extLst>
              </a:tr>
              <a:tr h="237369">
                <a:tc>
                  <a:txBody>
                    <a:bodyPr/>
                    <a:lstStyle/>
                    <a:p>
                      <a:r>
                        <a:rPr lang="nl-NL" sz="1400" b="1"/>
                        <a:t>Duur 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 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3842235"/>
                  </a:ext>
                </a:extLst>
              </a:tr>
              <a:tr h="237369">
                <a:tc>
                  <a:txBody>
                    <a:bodyPr/>
                    <a:lstStyle/>
                    <a:p>
                      <a:r>
                        <a:rPr lang="nl-NL" sz="1400" b="1"/>
                        <a:t>Weging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2x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240098924"/>
                  </a:ext>
                </a:extLst>
              </a:tr>
              <a:tr h="237369">
                <a:tc>
                  <a:txBody>
                    <a:bodyPr/>
                    <a:lstStyle/>
                    <a:p>
                      <a:r>
                        <a:rPr lang="nl-NL" sz="1400" b="1"/>
                        <a:t>Cesuur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66% =</a:t>
                      </a:r>
                      <a:r>
                        <a:rPr lang="nl-NL" sz="1400" baseline="0"/>
                        <a:t>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082749802"/>
                  </a:ext>
                </a:extLst>
              </a:tr>
              <a:tr h="237369">
                <a:tc>
                  <a:txBody>
                    <a:bodyPr/>
                    <a:lstStyle/>
                    <a:p>
                      <a:r>
                        <a:rPr lang="nl-NL" sz="1400" b="1"/>
                        <a:t>Resultaat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162987609"/>
                  </a:ext>
                </a:extLst>
              </a:tr>
              <a:tr h="237369">
                <a:tc>
                  <a:txBody>
                    <a:bodyPr/>
                    <a:lstStyle/>
                    <a:p>
                      <a:r>
                        <a:rPr lang="nl-NL" sz="1400" b="1"/>
                        <a:t>Plaats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School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55509403"/>
                  </a:ext>
                </a:extLst>
              </a:tr>
              <a:tr h="237369">
                <a:tc>
                  <a:txBody>
                    <a:bodyPr/>
                    <a:lstStyle/>
                    <a:p>
                      <a:r>
                        <a:rPr lang="nl-NL" sz="1400" b="1"/>
                        <a:t>Samenwerking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a:t>
                      </a:r>
                      <a:r>
                        <a:rPr lang="nl-NL" sz="1400" baseline="0"/>
                        <a:t>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Groep</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23246985"/>
                  </a:ext>
                </a:extLst>
              </a:tr>
            </a:tbl>
          </a:graphicData>
        </a:graphic>
      </p:graphicFrame>
      <p:sp>
        <p:nvSpPr>
          <p:cNvPr id="12" name="Rechthoek 11"/>
          <p:cNvSpPr/>
          <p:nvPr/>
        </p:nvSpPr>
        <p:spPr>
          <a:xfrm>
            <a:off x="10136183" y="6216646"/>
            <a:ext cx="1856598" cy="369332"/>
          </a:xfrm>
          <a:prstGeom prst="rect">
            <a:avLst/>
          </a:prstGeom>
        </p:spPr>
        <p:txBody>
          <a:bodyPr wrap="none">
            <a:spAutoFit/>
          </a:bodyPr>
          <a:lstStyle/>
          <a:p>
            <a:r>
              <a:rPr lang="nl-NL"/>
              <a:t>IBS-SEM-DCV-V42</a:t>
            </a:r>
            <a:endParaRPr lang="nl-NL">
              <a:solidFill>
                <a:schemeClr val="bg1">
                  <a:lumMod val="50000"/>
                </a:schemeClr>
              </a:solidFill>
            </a:endParaRPr>
          </a:p>
        </p:txBody>
      </p:sp>
      <p:sp>
        <p:nvSpPr>
          <p:cNvPr id="14" name="Titel 1"/>
          <p:cNvSpPr>
            <a:spLocks noGrp="1"/>
          </p:cNvSpPr>
          <p:nvPr>
            <p:ph type="title"/>
          </p:nvPr>
        </p:nvSpPr>
        <p:spPr/>
        <p:txBody>
          <a:bodyPr>
            <a:normAutofit/>
          </a:bodyPr>
          <a:lstStyle/>
          <a:p>
            <a:r>
              <a:rPr lang="nl-NL"/>
              <a:t>IBS De community verbonden</a:t>
            </a:r>
            <a:br>
              <a:rPr lang="nl-NL"/>
            </a:br>
            <a:r>
              <a:rPr lang="nl-NL" sz="3600" i="1"/>
              <a:t>Specialisatie Vrijetijd</a:t>
            </a:r>
          </a:p>
        </p:txBody>
      </p:sp>
    </p:spTree>
    <p:extLst>
      <p:ext uri="{BB962C8B-B14F-4D97-AF65-F5344CB8AC3E}">
        <p14:creationId xmlns:p14="http://schemas.microsoft.com/office/powerpoint/2010/main" val="2052387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Tijdelijke aanduiding voor inhoud 3"/>
          <p:cNvPicPr>
            <a:picLocks noGrp="1" noChangeAspect="1"/>
          </p:cNvPicPr>
          <p:nvPr>
            <p:ph idx="1"/>
          </p:nvPr>
        </p:nvPicPr>
        <p:blipFill rotWithShape="1">
          <a:blip r:embed="rId2">
            <a:extLst>
              <a:ext uri="{28A0092B-C50C-407E-A947-70E740481C1C}">
                <a14:useLocalDpi xmlns:a14="http://schemas.microsoft.com/office/drawing/2010/main" val="0"/>
              </a:ext>
            </a:extLst>
          </a:blip>
          <a:srcRect t="16612" b="17861"/>
          <a:stretch/>
        </p:blipFill>
        <p:spPr>
          <a:xfrm>
            <a:off x="10459387" y="138233"/>
            <a:ext cx="1573213" cy="772887"/>
          </a:xfrm>
        </p:spPr>
      </p:pic>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6" name="Tekstvak 15"/>
          <p:cNvSpPr txBox="1"/>
          <p:nvPr/>
        </p:nvSpPr>
        <p:spPr>
          <a:xfrm>
            <a:off x="6251274" y="1999334"/>
            <a:ext cx="4431625" cy="1569660"/>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Ondernemerschapscompetenties </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Sociale oriëntatie</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Empathie </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Plannen</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Financieel beheren</a:t>
            </a:r>
          </a:p>
          <a:p>
            <a:pPr eaLnBrk="1" hangingPunct="1">
              <a:defRPr/>
            </a:pPr>
            <a:endParaRPr lang="nl-NL" sz="1600" b="1"/>
          </a:p>
        </p:txBody>
      </p:sp>
      <p:sp>
        <p:nvSpPr>
          <p:cNvPr id="19" name="Tekstvak 18"/>
          <p:cNvSpPr txBox="1"/>
          <p:nvPr/>
        </p:nvSpPr>
        <p:spPr>
          <a:xfrm>
            <a:off x="845419" y="1998712"/>
            <a:ext cx="4870986" cy="2554545"/>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Leervragen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krijg je inzicht in de stakeholders en hun belangen en wensen?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mogelijkheden zijn er om bewoners te betrekken?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zorg je ervoor dat je geschikte actoren bij je inventarisatie betrekt?</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ga je om met weerstanden en tegengestelde visies? </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vorm je een community en maak je deze actief?</a:t>
            </a:r>
          </a:p>
        </p:txBody>
      </p:sp>
      <p:pic>
        <p:nvPicPr>
          <p:cNvPr id="3" name="Afbeelding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8948" y="3916333"/>
            <a:ext cx="2690707" cy="2690707"/>
          </a:xfrm>
          <a:prstGeom prst="rect">
            <a:avLst/>
          </a:prstGeom>
        </p:spPr>
      </p:pic>
      <p:sp>
        <p:nvSpPr>
          <p:cNvPr id="12" name="Rechthoek 11"/>
          <p:cNvSpPr/>
          <p:nvPr/>
        </p:nvSpPr>
        <p:spPr>
          <a:xfrm>
            <a:off x="10136183" y="6216646"/>
            <a:ext cx="1856598" cy="369332"/>
          </a:xfrm>
          <a:prstGeom prst="rect">
            <a:avLst/>
          </a:prstGeom>
        </p:spPr>
        <p:txBody>
          <a:bodyPr wrap="none">
            <a:spAutoFit/>
          </a:bodyPr>
          <a:lstStyle/>
          <a:p>
            <a:r>
              <a:rPr lang="nl-NL"/>
              <a:t>IBS-SEM-DCV-V42</a:t>
            </a:r>
            <a:endParaRPr lang="nl-NL">
              <a:solidFill>
                <a:schemeClr val="bg1">
                  <a:lumMod val="50000"/>
                </a:schemeClr>
              </a:solidFill>
            </a:endParaRPr>
          </a:p>
        </p:txBody>
      </p:sp>
      <p:sp>
        <p:nvSpPr>
          <p:cNvPr id="11" name="Titel 1"/>
          <p:cNvSpPr>
            <a:spLocks noGrp="1"/>
          </p:cNvSpPr>
          <p:nvPr>
            <p:ph type="title"/>
          </p:nvPr>
        </p:nvSpPr>
        <p:spPr/>
        <p:txBody>
          <a:bodyPr>
            <a:normAutofit/>
          </a:bodyPr>
          <a:lstStyle/>
          <a:p>
            <a:r>
              <a:rPr lang="nl-NL"/>
              <a:t>IBS De community verbonden</a:t>
            </a:r>
            <a:br>
              <a:rPr lang="nl-NL"/>
            </a:br>
            <a:r>
              <a:rPr lang="nl-NL" sz="3600" i="1"/>
              <a:t>Specialisatie Vrijetijd</a:t>
            </a:r>
          </a:p>
        </p:txBody>
      </p:sp>
    </p:spTree>
    <p:extLst>
      <p:ext uri="{BB962C8B-B14F-4D97-AF65-F5344CB8AC3E}">
        <p14:creationId xmlns:p14="http://schemas.microsoft.com/office/powerpoint/2010/main" val="2898902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Afbeelding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32254" y="4811139"/>
            <a:ext cx="1398584" cy="1734679"/>
          </a:xfrm>
          <a:prstGeom prst="rect">
            <a:avLst/>
          </a:prstGeom>
        </p:spPr>
      </p:pic>
      <p:pic>
        <p:nvPicPr>
          <p:cNvPr id="10243" name="Tijdelijke aanduiding voor inhoud 3"/>
          <p:cNvPicPr>
            <a:picLocks noGrp="1" noChangeAspect="1"/>
          </p:cNvPicPr>
          <p:nvPr>
            <p:ph idx="1"/>
          </p:nvPr>
        </p:nvPicPr>
        <p:blipFill rotWithShape="1">
          <a:blip r:embed="rId3">
            <a:extLst>
              <a:ext uri="{28A0092B-C50C-407E-A947-70E740481C1C}">
                <a14:useLocalDpi xmlns:a14="http://schemas.microsoft.com/office/drawing/2010/main" val="0"/>
              </a:ext>
            </a:extLst>
          </a:blip>
          <a:srcRect t="16612" b="17861"/>
          <a:stretch/>
        </p:blipFill>
        <p:spPr>
          <a:xfrm>
            <a:off x="10459387" y="138233"/>
            <a:ext cx="1573213" cy="772887"/>
          </a:xfrm>
        </p:spPr>
      </p:pic>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2" name="Tekstvak 9"/>
          <p:cNvSpPr txBox="1">
            <a:spLocks noChangeArrowheads="1"/>
          </p:cNvSpPr>
          <p:nvPr/>
        </p:nvSpPr>
        <p:spPr bwMode="auto">
          <a:xfrm>
            <a:off x="1110291" y="1917580"/>
            <a:ext cx="4283745" cy="2831544"/>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800" b="1" dirty="0">
                <a:solidFill>
                  <a:srgbClr val="0070C0"/>
                </a:solidFill>
                <a:latin typeface="+mn-lt"/>
              </a:rPr>
              <a:t>Kennistoets</a:t>
            </a:r>
          </a:p>
          <a:p>
            <a:pPr eaLnBrk="1" hangingPunct="1">
              <a:spcBef>
                <a:spcPct val="0"/>
              </a:spcBef>
              <a:buFontTx/>
              <a:buNone/>
            </a:pPr>
            <a:endParaRPr lang="nl-NL" altLang="nl-NL" sz="1600" dirty="0">
              <a:latin typeface="+mn-lt"/>
            </a:endParaRPr>
          </a:p>
          <a:p>
            <a:pPr>
              <a:spcBef>
                <a:spcPct val="0"/>
              </a:spcBef>
              <a:buFontTx/>
              <a:buNone/>
            </a:pPr>
            <a:r>
              <a:rPr lang="nl-NL" altLang="nl-NL" sz="1600" dirty="0">
                <a:latin typeface="+mn-lt"/>
              </a:rPr>
              <a:t>De kennistoets gaat over de theorie die betrekking heeft op deze IBS.  In deze kennistoets wordt leerdoel 1 getoetst. Bij dit leerdoel horen verschillende succescriteria. </a:t>
            </a:r>
            <a:endParaRPr lang="nl-NL" altLang="nl-NL" sz="1600" dirty="0">
              <a:latin typeface="+mn-lt"/>
              <a:cs typeface="Calibri"/>
            </a:endParaRPr>
          </a:p>
          <a:p>
            <a:pPr eaLnBrk="1" hangingPunct="1">
              <a:spcBef>
                <a:spcPct val="0"/>
              </a:spcBef>
              <a:buFontTx/>
              <a:buNone/>
            </a:pPr>
            <a:endParaRPr lang="nl-NL" altLang="nl-NL" sz="1600" dirty="0">
              <a:latin typeface="+mn-lt"/>
            </a:endParaRPr>
          </a:p>
          <a:p>
            <a:pPr eaLnBrk="1" hangingPunct="1">
              <a:spcBef>
                <a:spcPct val="0"/>
              </a:spcBef>
              <a:buFontTx/>
              <a:buNone/>
            </a:pPr>
            <a:r>
              <a:rPr lang="nl-NL" altLang="nl-NL" sz="1600" dirty="0">
                <a:latin typeface="+mn-lt"/>
              </a:rPr>
              <a:t>De vragen zullen gaan over deze succescriteria. Leer hiervoor met de aangeboden lessen en bronnen. De begrippenlijst geeft een richtlijn voor de te leren onderwerpen. </a:t>
            </a:r>
          </a:p>
        </p:txBody>
      </p:sp>
      <p:sp>
        <p:nvSpPr>
          <p:cNvPr id="10" name="Tekstvak 9"/>
          <p:cNvSpPr txBox="1">
            <a:spLocks noChangeArrowheads="1"/>
          </p:cNvSpPr>
          <p:nvPr/>
        </p:nvSpPr>
        <p:spPr bwMode="auto">
          <a:xfrm>
            <a:off x="5781964" y="1917580"/>
            <a:ext cx="6210817" cy="3588675"/>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dirty="0">
                <a:latin typeface="+mn-lt"/>
              </a:rPr>
              <a:t>Succescriteria</a:t>
            </a:r>
          </a:p>
          <a:p>
            <a:pPr>
              <a:spcAft>
                <a:spcPts val="0"/>
              </a:spcAft>
              <a:buNone/>
            </a:pPr>
            <a:r>
              <a:rPr lang="nl-NL" sz="1600" dirty="0">
                <a:latin typeface="+mn-lt"/>
              </a:rPr>
              <a:t>Leerdoel 1</a:t>
            </a:r>
          </a:p>
          <a:p>
            <a:pPr marL="285750" indent="-285750">
              <a:spcBef>
                <a:spcPts val="0"/>
              </a:spcBef>
              <a:buFont typeface="Symbol" panose="05050102010706020507" pitchFamily="18" charset="2"/>
              <a:buChar char=""/>
            </a:pPr>
            <a:r>
              <a:rPr lang="nl-NL" sz="1600" dirty="0">
                <a:latin typeface="+mn-lt"/>
              </a:rPr>
              <a:t>Je kunt de aangeboden begrippen voor ‘Vrijetijd’ uitleggen en toepassen.</a:t>
            </a:r>
            <a:endParaRPr lang="nl-NL" sz="1600" dirty="0">
              <a:latin typeface="+mn-lt"/>
              <a:cs typeface="Calibri"/>
            </a:endParaRPr>
          </a:p>
          <a:p>
            <a:pPr marL="285750" indent="-285750">
              <a:spcBef>
                <a:spcPts val="0"/>
              </a:spcBef>
              <a:buFont typeface="Symbol" panose="05050102010706020507" pitchFamily="18" charset="2"/>
              <a:buChar char=""/>
            </a:pPr>
            <a:r>
              <a:rPr lang="nl-NL" sz="1600" dirty="0">
                <a:latin typeface="+mn-lt"/>
              </a:rPr>
              <a:t>Je kunt de aangeboden begrippen voor ‘projectmanagement’ uitleggen en toepassen.</a:t>
            </a:r>
          </a:p>
          <a:p>
            <a:pPr marL="285750" indent="-285750">
              <a:spcBef>
                <a:spcPts val="0"/>
              </a:spcBef>
              <a:buFont typeface="Symbol" panose="05050102010706020507" pitchFamily="18" charset="2"/>
              <a:buChar char=""/>
            </a:pPr>
            <a:r>
              <a:rPr lang="nl-NL" sz="1600" dirty="0">
                <a:latin typeface="+mn-lt"/>
              </a:rPr>
              <a:t>Je kunt de aangeboden begrippen voor ‘research’ uitleggen en toepassen.</a:t>
            </a:r>
          </a:p>
          <a:p>
            <a:pPr marL="285750" indent="-285750">
              <a:spcBef>
                <a:spcPts val="0"/>
              </a:spcBef>
              <a:buFont typeface="Symbol" panose="05050102010706020507" pitchFamily="18" charset="2"/>
              <a:buChar char=""/>
            </a:pPr>
            <a:r>
              <a:rPr lang="nl-NL" sz="1600" dirty="0">
                <a:latin typeface="+mn-lt"/>
              </a:rPr>
              <a:t>Je kunt de aangeboden begrippen voor ‘communicatie’ uitleggen en toepassen.</a:t>
            </a:r>
          </a:p>
          <a:p>
            <a:pPr marL="285750" indent="-285750">
              <a:spcBef>
                <a:spcPts val="0"/>
              </a:spcBef>
              <a:buFont typeface="Symbol" panose="05050102010706020507" pitchFamily="18" charset="2"/>
              <a:buChar char=""/>
            </a:pPr>
            <a:r>
              <a:rPr lang="nl-NL" sz="1600" dirty="0">
                <a:latin typeface="+mn-lt"/>
              </a:rPr>
              <a:t>Je kunt de aangeboden begrippen voor ‘conflicten en belangen’ uitleggen en toepassen.</a:t>
            </a:r>
          </a:p>
          <a:p>
            <a:pPr marL="285750" indent="-285750">
              <a:spcBef>
                <a:spcPts val="0"/>
              </a:spcBef>
              <a:buFont typeface="Symbol" panose="05050102010706020507" pitchFamily="18" charset="2"/>
              <a:buChar char=""/>
            </a:pPr>
            <a:r>
              <a:rPr lang="nl-NL" sz="1600" dirty="0">
                <a:latin typeface="+mn-lt"/>
              </a:rPr>
              <a:t>Je kunt de aangeboden begrippen voor ‘gedragsbeïnvloeding’ uitleggen en toepassen.</a:t>
            </a:r>
          </a:p>
        </p:txBody>
      </p:sp>
      <p:sp>
        <p:nvSpPr>
          <p:cNvPr id="13" name="Rechthoek 12"/>
          <p:cNvSpPr/>
          <p:nvPr/>
        </p:nvSpPr>
        <p:spPr>
          <a:xfrm>
            <a:off x="10136183" y="6216646"/>
            <a:ext cx="1856598" cy="369332"/>
          </a:xfrm>
          <a:prstGeom prst="rect">
            <a:avLst/>
          </a:prstGeom>
        </p:spPr>
        <p:txBody>
          <a:bodyPr wrap="none">
            <a:spAutoFit/>
          </a:bodyPr>
          <a:lstStyle/>
          <a:p>
            <a:r>
              <a:rPr lang="nl-NL"/>
              <a:t>IBS-SEM-DCV-V42</a:t>
            </a:r>
            <a:endParaRPr lang="nl-NL">
              <a:solidFill>
                <a:schemeClr val="bg1">
                  <a:lumMod val="50000"/>
                </a:schemeClr>
              </a:solidFill>
            </a:endParaRPr>
          </a:p>
        </p:txBody>
      </p:sp>
      <p:sp>
        <p:nvSpPr>
          <p:cNvPr id="11" name="Titel 1"/>
          <p:cNvSpPr>
            <a:spLocks noGrp="1"/>
          </p:cNvSpPr>
          <p:nvPr>
            <p:ph type="title"/>
          </p:nvPr>
        </p:nvSpPr>
        <p:spPr/>
        <p:txBody>
          <a:bodyPr>
            <a:normAutofit/>
          </a:bodyPr>
          <a:lstStyle/>
          <a:p>
            <a:r>
              <a:rPr lang="nl-NL"/>
              <a:t>IBS De community verbonden</a:t>
            </a:r>
            <a:br>
              <a:rPr lang="nl-NL"/>
            </a:br>
            <a:r>
              <a:rPr lang="nl-NL" sz="3600" i="1"/>
              <a:t>Specialisatie Vrijetijd</a:t>
            </a:r>
          </a:p>
        </p:txBody>
      </p:sp>
    </p:spTree>
    <p:extLst>
      <p:ext uri="{BB962C8B-B14F-4D97-AF65-F5344CB8AC3E}">
        <p14:creationId xmlns:p14="http://schemas.microsoft.com/office/powerpoint/2010/main" val="83892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968811" y="1487123"/>
            <a:ext cx="4820886" cy="1015663"/>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800" b="1" dirty="0">
                <a:solidFill>
                  <a:srgbClr val="0070C0"/>
                </a:solidFill>
                <a:latin typeface="+mn-lt"/>
              </a:rPr>
              <a:t>Projectplan</a:t>
            </a:r>
          </a:p>
          <a:p>
            <a:pPr>
              <a:spcBef>
                <a:spcPct val="0"/>
              </a:spcBef>
              <a:buNone/>
            </a:pPr>
            <a:r>
              <a:rPr lang="nl-NL" altLang="nl-NL" sz="1400" dirty="0">
                <a:latin typeface="+mn-lt"/>
              </a:rPr>
              <a:t>Voor het organiseren van de bijeenkomst schrijf je een projectplan</a:t>
            </a:r>
            <a:r>
              <a:rPr lang="nl-NL" sz="1400" dirty="0"/>
              <a:t>. </a:t>
            </a:r>
            <a:r>
              <a:rPr lang="nl-NL" altLang="nl-NL" sz="1400" dirty="0"/>
              <a:t>Met dit projectplan </a:t>
            </a:r>
            <a:r>
              <a:rPr lang="nl-NL" altLang="nl-NL" sz="1400" dirty="0">
                <a:latin typeface="+mn-lt"/>
              </a:rPr>
              <a:t>worden leerdoelen 2, 3, 4 en 6 getoetst. Bij deze leerdoelen horen verschillende succescriteria. </a:t>
            </a:r>
          </a:p>
        </p:txBody>
      </p:sp>
      <p:sp>
        <p:nvSpPr>
          <p:cNvPr id="9" name="Tekstvak 8"/>
          <p:cNvSpPr txBox="1"/>
          <p:nvPr/>
        </p:nvSpPr>
        <p:spPr>
          <a:xfrm>
            <a:off x="968811" y="2706474"/>
            <a:ext cx="4820886" cy="1661993"/>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defPPr>
              <a:defRPr lang="nl-NL"/>
            </a:defPPr>
            <a:lvl1pPr>
              <a:spcBef>
                <a:spcPct val="0"/>
              </a:spcBef>
              <a:buFont typeface="Arial" panose="020B0604020202020204" pitchFamily="34" charset="0"/>
              <a:buNone/>
              <a:defRPr sz="1600" b="1"/>
            </a:lvl1pPr>
            <a:lvl2pPr marL="742950" indent="-285750">
              <a:spcBef>
                <a:spcPct val="20000"/>
              </a:spcBef>
              <a:buFont typeface="Arial" panose="020B0604020202020204" pitchFamily="34" charset="0"/>
              <a:buChar char="–"/>
              <a:defRPr sz="2800">
                <a:latin typeface="Calibri" panose="020F0502020204030204" pitchFamily="34" charset="0"/>
              </a:defRPr>
            </a:lvl2pPr>
            <a:lvl3pPr marL="1143000" indent="-228600">
              <a:spcBef>
                <a:spcPct val="20000"/>
              </a:spcBef>
              <a:buFont typeface="Arial" panose="020B0604020202020204" pitchFamily="34" charset="0"/>
              <a:buChar char="•"/>
              <a:defRPr sz="2400">
                <a:latin typeface="Calibri" panose="020F0502020204030204" pitchFamily="34" charset="0"/>
              </a:defRPr>
            </a:lvl3pPr>
            <a:lvl4pPr marL="1600200" indent="-228600">
              <a:spcBef>
                <a:spcPct val="20000"/>
              </a:spcBef>
              <a:buFont typeface="Arial" panose="020B0604020202020204" pitchFamily="34" charset="0"/>
              <a:buChar char="–"/>
              <a:defRPr sz="2000">
                <a:latin typeface="Calibri" panose="020F0502020204030204" pitchFamily="34" charset="0"/>
              </a:defRPr>
            </a:lvl4pPr>
            <a:lvl5pPr marL="2057400" indent="-228600">
              <a:spcBef>
                <a:spcPct val="20000"/>
              </a:spcBef>
              <a:buFont typeface="Arial" panose="020B0604020202020204" pitchFamily="34" charset="0"/>
              <a:buChar char="»"/>
              <a:defRPr sz="2000">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9pPr>
          </a:lstStyle>
          <a:p>
            <a:pPr>
              <a:spcBef>
                <a:spcPct val="20000"/>
              </a:spcBef>
            </a:pPr>
            <a:r>
              <a:rPr lang="nl-NL">
                <a:solidFill>
                  <a:schemeClr val="tx1"/>
                </a:solidFill>
              </a:rPr>
              <a:t>Succescriteria leerdoel 2</a:t>
            </a:r>
          </a:p>
          <a:p>
            <a:pPr>
              <a:spcBef>
                <a:spcPts val="0"/>
              </a:spcBef>
            </a:pPr>
            <a:r>
              <a:rPr lang="nl-NL" b="0">
                <a:solidFill>
                  <a:schemeClr val="tx1"/>
                </a:solidFill>
              </a:rPr>
              <a:t>-</a:t>
            </a:r>
            <a:r>
              <a:rPr lang="nl-NL" sz="1400" b="0">
                <a:solidFill>
                  <a:schemeClr val="tx1"/>
                </a:solidFill>
              </a:rPr>
              <a:t>Je kunt benoemen wie jouw stakeholders zijn.</a:t>
            </a:r>
          </a:p>
          <a:p>
            <a:pPr>
              <a:spcBef>
                <a:spcPts val="0"/>
              </a:spcBef>
            </a:pPr>
            <a:r>
              <a:rPr lang="nl-NL" sz="1400" b="0">
                <a:solidFill>
                  <a:schemeClr val="tx1"/>
                </a:solidFill>
              </a:rPr>
              <a:t>-Je kunt een krachtenveldanalyse maken.</a:t>
            </a:r>
          </a:p>
          <a:p>
            <a:pPr>
              <a:spcBef>
                <a:spcPts val="0"/>
              </a:spcBef>
            </a:pPr>
            <a:r>
              <a:rPr lang="nl-NL" sz="1400" b="0">
                <a:solidFill>
                  <a:schemeClr val="tx1"/>
                </a:solidFill>
              </a:rPr>
              <a:t>-Je kunt een overzicht van de doelgroepen in jouw toegewezen gebied maken. </a:t>
            </a:r>
          </a:p>
          <a:p>
            <a:pPr>
              <a:spcBef>
                <a:spcPts val="0"/>
              </a:spcBef>
            </a:pPr>
            <a:r>
              <a:rPr lang="nl-NL" sz="1400" b="0">
                <a:solidFill>
                  <a:schemeClr val="tx1"/>
                </a:solidFill>
              </a:rPr>
              <a:t>-Je kunt uitleggen hoe je de verbinding tussen de actoren van de stad/het gebied en de community kunt verrijken.</a:t>
            </a:r>
          </a:p>
        </p:txBody>
      </p:sp>
      <p:sp>
        <p:nvSpPr>
          <p:cNvPr id="10" name="Tekstvak 9"/>
          <p:cNvSpPr txBox="1">
            <a:spLocks noChangeArrowheads="1"/>
          </p:cNvSpPr>
          <p:nvPr/>
        </p:nvSpPr>
        <p:spPr bwMode="auto">
          <a:xfrm>
            <a:off x="968811" y="4715184"/>
            <a:ext cx="4820886" cy="1231106"/>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a:latin typeface="+mn-lt"/>
              </a:rPr>
              <a:t>Succescriteria leerdoel 3</a:t>
            </a:r>
          </a:p>
          <a:p>
            <a:pPr>
              <a:spcBef>
                <a:spcPts val="0"/>
              </a:spcBef>
              <a:spcAft>
                <a:spcPts val="0"/>
              </a:spcAft>
              <a:buNone/>
            </a:pPr>
            <a:r>
              <a:rPr lang="nl-NL" sz="1600"/>
              <a:t>-</a:t>
            </a:r>
            <a:r>
              <a:rPr lang="nl-NL" sz="1400"/>
              <a:t>Je kunt doormiddel van desk research actuele en urgente thema’s voor jouw community aantonen.</a:t>
            </a:r>
          </a:p>
          <a:p>
            <a:pPr>
              <a:spcBef>
                <a:spcPts val="0"/>
              </a:spcBef>
              <a:spcAft>
                <a:spcPts val="0"/>
              </a:spcAft>
              <a:buNone/>
            </a:pPr>
            <a:r>
              <a:rPr lang="nl-NL" sz="1400"/>
              <a:t>-Je kunt de thema’s koppelen aan de stakeholders in jouw community.</a:t>
            </a:r>
          </a:p>
        </p:txBody>
      </p:sp>
      <p:sp>
        <p:nvSpPr>
          <p:cNvPr id="13" name="Rechthoek 12"/>
          <p:cNvSpPr/>
          <p:nvPr/>
        </p:nvSpPr>
        <p:spPr>
          <a:xfrm>
            <a:off x="10136183" y="6216646"/>
            <a:ext cx="1856598" cy="369332"/>
          </a:xfrm>
          <a:prstGeom prst="rect">
            <a:avLst/>
          </a:prstGeom>
        </p:spPr>
        <p:txBody>
          <a:bodyPr wrap="none">
            <a:spAutoFit/>
          </a:bodyPr>
          <a:lstStyle/>
          <a:p>
            <a:r>
              <a:rPr lang="nl-NL"/>
              <a:t>IBS-SEM-DCV-V42</a:t>
            </a:r>
            <a:endParaRPr lang="nl-NL">
              <a:solidFill>
                <a:schemeClr val="bg1">
                  <a:lumMod val="50000"/>
                </a:schemeClr>
              </a:solidFill>
            </a:endParaRPr>
          </a:p>
        </p:txBody>
      </p:sp>
      <p:sp>
        <p:nvSpPr>
          <p:cNvPr id="11" name="Titel 1"/>
          <p:cNvSpPr>
            <a:spLocks noGrp="1"/>
          </p:cNvSpPr>
          <p:nvPr>
            <p:ph type="title"/>
          </p:nvPr>
        </p:nvSpPr>
        <p:spPr>
          <a:xfrm>
            <a:off x="838200" y="161560"/>
            <a:ext cx="10515600" cy="1325563"/>
          </a:xfrm>
        </p:spPr>
        <p:txBody>
          <a:bodyPr>
            <a:normAutofit/>
          </a:bodyPr>
          <a:lstStyle/>
          <a:p>
            <a:r>
              <a:rPr lang="nl-NL"/>
              <a:t>IBS De community verbonden</a:t>
            </a:r>
            <a:br>
              <a:rPr lang="nl-NL"/>
            </a:br>
            <a:r>
              <a:rPr lang="nl-NL" sz="3600" i="1"/>
              <a:t>Specialisatie Vrijetijd</a:t>
            </a:r>
          </a:p>
        </p:txBody>
      </p:sp>
      <p:sp>
        <p:nvSpPr>
          <p:cNvPr id="12" name="Tekstvak 11"/>
          <p:cNvSpPr txBox="1">
            <a:spLocks noChangeArrowheads="1"/>
          </p:cNvSpPr>
          <p:nvPr/>
        </p:nvSpPr>
        <p:spPr bwMode="auto">
          <a:xfrm>
            <a:off x="6657289" y="1487123"/>
            <a:ext cx="4955384" cy="1661993"/>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a:latin typeface="+mn-lt"/>
              </a:rPr>
              <a:t>Succescriteria leerdoel 4</a:t>
            </a:r>
          </a:p>
          <a:p>
            <a:pPr>
              <a:spcBef>
                <a:spcPts val="0"/>
              </a:spcBef>
              <a:spcAft>
                <a:spcPts val="0"/>
              </a:spcAft>
              <a:buNone/>
            </a:pPr>
            <a:r>
              <a:rPr lang="nl-NL" sz="1600"/>
              <a:t>-</a:t>
            </a:r>
            <a:r>
              <a:rPr lang="nl-NL" sz="1400"/>
              <a:t>Je kunt open vragen voor je bijeenkomst formuleren.</a:t>
            </a:r>
          </a:p>
          <a:p>
            <a:pPr>
              <a:spcBef>
                <a:spcPts val="0"/>
              </a:spcBef>
              <a:spcAft>
                <a:spcPts val="0"/>
              </a:spcAft>
              <a:buNone/>
            </a:pPr>
            <a:r>
              <a:rPr lang="nl-NL" sz="1400"/>
              <a:t>-Je kunt een gesprek voeren met stakeholders van jouw gebied/stad.</a:t>
            </a:r>
          </a:p>
          <a:p>
            <a:pPr>
              <a:spcBef>
                <a:spcPts val="0"/>
              </a:spcBef>
              <a:spcAft>
                <a:spcPts val="0"/>
              </a:spcAft>
              <a:buNone/>
            </a:pPr>
            <a:r>
              <a:rPr lang="nl-NL" sz="1400"/>
              <a:t>-Je kunt tijdens de bijeenkomst gebruik maken van Luisteren, Samenvatten, Doorvragen.</a:t>
            </a:r>
          </a:p>
          <a:p>
            <a:pPr>
              <a:spcBef>
                <a:spcPts val="0"/>
              </a:spcBef>
              <a:spcAft>
                <a:spcPts val="0"/>
              </a:spcAft>
              <a:buNone/>
            </a:pPr>
            <a:r>
              <a:rPr lang="nl-NL" sz="1400"/>
              <a:t>-Je kunt benoemen hoe je de regie houdt in een interview.</a:t>
            </a:r>
          </a:p>
        </p:txBody>
      </p:sp>
      <p:sp>
        <p:nvSpPr>
          <p:cNvPr id="14" name="Tekstvak 13"/>
          <p:cNvSpPr txBox="1">
            <a:spLocks noChangeArrowheads="1"/>
          </p:cNvSpPr>
          <p:nvPr/>
        </p:nvSpPr>
        <p:spPr bwMode="auto">
          <a:xfrm>
            <a:off x="6657289" y="3396500"/>
            <a:ext cx="4955384" cy="1877437"/>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a:latin typeface="+mn-lt"/>
              </a:rPr>
              <a:t>Succescriteria leerdoel 6</a:t>
            </a:r>
          </a:p>
          <a:p>
            <a:pPr>
              <a:spcBef>
                <a:spcPts val="0"/>
              </a:spcBef>
              <a:spcAft>
                <a:spcPts val="0"/>
              </a:spcAft>
              <a:buNone/>
            </a:pPr>
            <a:r>
              <a:rPr lang="nl-NL" sz="1600"/>
              <a:t>-</a:t>
            </a:r>
            <a:r>
              <a:rPr lang="nl-NL" sz="1400"/>
              <a:t>Je kunt op basis van verzamelde informatie over jouw community een passende manier bepalen om hen te bereiken.</a:t>
            </a:r>
          </a:p>
          <a:p>
            <a:pPr>
              <a:spcBef>
                <a:spcPts val="0"/>
              </a:spcBef>
              <a:spcAft>
                <a:spcPts val="0"/>
              </a:spcAft>
              <a:buNone/>
            </a:pPr>
            <a:r>
              <a:rPr lang="nl-NL" sz="1400"/>
              <a:t>-Je kunt een forum voor je community maken.</a:t>
            </a:r>
          </a:p>
          <a:p>
            <a:pPr>
              <a:spcBef>
                <a:spcPts val="0"/>
              </a:spcBef>
              <a:spcAft>
                <a:spcPts val="0"/>
              </a:spcAft>
              <a:buNone/>
            </a:pPr>
            <a:r>
              <a:rPr lang="nl-NL" sz="1400"/>
              <a:t>-Je kunt een projectplanning met deadlines maken. </a:t>
            </a:r>
          </a:p>
          <a:p>
            <a:pPr>
              <a:spcBef>
                <a:spcPts val="0"/>
              </a:spcBef>
              <a:spcAft>
                <a:spcPts val="0"/>
              </a:spcAft>
              <a:buNone/>
            </a:pPr>
            <a:r>
              <a:rPr lang="nl-NL" sz="1400"/>
              <a:t>-Je kunt een projectplan schrijven.</a:t>
            </a:r>
          </a:p>
          <a:p>
            <a:pPr>
              <a:spcBef>
                <a:spcPts val="0"/>
              </a:spcBef>
              <a:spcAft>
                <a:spcPts val="0"/>
              </a:spcAft>
              <a:buNone/>
            </a:pPr>
            <a:r>
              <a:rPr lang="nl-NL" sz="1400"/>
              <a:t>-Je kunt een draaiboek voor de bijeenkomst opstellen.</a:t>
            </a:r>
          </a:p>
          <a:p>
            <a:pPr>
              <a:spcBef>
                <a:spcPts val="0"/>
              </a:spcBef>
              <a:spcAft>
                <a:spcPts val="0"/>
              </a:spcAft>
              <a:buNone/>
            </a:pPr>
            <a:r>
              <a:rPr lang="nl-NL" sz="1400"/>
              <a:t>-Je kunt een gepaste, digitale uitnodiging maken.</a:t>
            </a:r>
          </a:p>
        </p:txBody>
      </p:sp>
    </p:spTree>
    <p:extLst>
      <p:ext uri="{BB962C8B-B14F-4D97-AF65-F5344CB8AC3E}">
        <p14:creationId xmlns:p14="http://schemas.microsoft.com/office/powerpoint/2010/main" val="1752962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84947" y="0"/>
            <a:ext cx="11968942" cy="1107996"/>
          </a:xfrm>
        </p:spPr>
        <p:txBody>
          <a:bodyPr>
            <a:normAutofit/>
          </a:bodyPr>
          <a:lstStyle/>
          <a:p>
            <a:r>
              <a:rPr lang="nl-NL" dirty="0"/>
              <a:t>Voorwaarde voor beoordeling projectplan</a:t>
            </a:r>
          </a:p>
        </p:txBody>
      </p:sp>
      <p:sp>
        <p:nvSpPr>
          <p:cNvPr id="6" name="Rechthoek 5"/>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Rechthoek 10"/>
          <p:cNvSpPr/>
          <p:nvPr/>
        </p:nvSpPr>
        <p:spPr>
          <a:xfrm>
            <a:off x="10136183" y="6216646"/>
            <a:ext cx="1858201" cy="369332"/>
          </a:xfrm>
          <a:prstGeom prst="rect">
            <a:avLst/>
          </a:prstGeom>
        </p:spPr>
        <p:txBody>
          <a:bodyPr wrap="none">
            <a:spAutoFit/>
          </a:bodyPr>
          <a:lstStyle/>
          <a:p>
            <a:r>
              <a:rPr lang="nl-NL"/>
              <a:t>IBS-SEM-DWI-X41</a:t>
            </a:r>
            <a:endParaRPr lang="nl-NL">
              <a:solidFill>
                <a:schemeClr val="bg1">
                  <a:lumMod val="50000"/>
                </a:schemeClr>
              </a:solidFill>
            </a:endParaRPr>
          </a:p>
        </p:txBody>
      </p:sp>
      <p:pic>
        <p:nvPicPr>
          <p:cNvPr id="9" name="Afbeelding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6005" y="817393"/>
            <a:ext cx="4068622" cy="5760344"/>
          </a:xfrm>
          <a:prstGeom prst="rect">
            <a:avLst/>
          </a:prstGeom>
        </p:spPr>
      </p:pic>
      <p:pic>
        <p:nvPicPr>
          <p:cNvPr id="4098" name="Picture 2" descr="Afbeeldingsresultaat voor uitroepteken 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70499" y="1572326"/>
            <a:ext cx="2294122" cy="2294122"/>
          </a:xfrm>
          <a:prstGeom prst="rect">
            <a:avLst/>
          </a:prstGeom>
          <a:noFill/>
          <a:extLst>
            <a:ext uri="{909E8E84-426E-40DD-AFC4-6F175D3DCCD1}">
              <a14:hiddenFill xmlns:a14="http://schemas.microsoft.com/office/drawing/2010/main">
                <a:solidFill>
                  <a:srgbClr val="FFFFFF"/>
                </a:solidFill>
              </a14:hiddenFill>
            </a:ext>
          </a:extLst>
        </p:spPr>
      </p:pic>
      <p:sp>
        <p:nvSpPr>
          <p:cNvPr id="3" name="Tekstvak 9">
            <a:extLst>
              <a:ext uri="{FF2B5EF4-FFF2-40B4-BE49-F238E27FC236}">
                <a16:creationId xmlns:a16="http://schemas.microsoft.com/office/drawing/2014/main" id="{0EF5C59D-F48A-4C4A-A9A5-9A6BCF602839}"/>
              </a:ext>
            </a:extLst>
          </p:cNvPr>
          <p:cNvSpPr txBox="1">
            <a:spLocks noChangeArrowheads="1"/>
          </p:cNvSpPr>
          <p:nvPr/>
        </p:nvSpPr>
        <p:spPr bwMode="auto">
          <a:xfrm>
            <a:off x="6025514" y="4232274"/>
            <a:ext cx="5252086" cy="1107996"/>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dirty="0">
                <a:solidFill>
                  <a:schemeClr val="accent5"/>
                </a:solidFill>
                <a:latin typeface="+mn-lt"/>
              </a:rPr>
              <a:t>Projectplan</a:t>
            </a:r>
          </a:p>
          <a:p>
            <a:pPr>
              <a:spcBef>
                <a:spcPct val="0"/>
              </a:spcBef>
              <a:buNone/>
            </a:pPr>
            <a:r>
              <a:rPr lang="nl-NL" altLang="nl-NL" sz="1600" dirty="0">
                <a:latin typeface="+mn-lt"/>
                <a:cs typeface="Calibri"/>
              </a:rPr>
              <a:t>Je product wordt alleen beoordeeld als het aan de 'voorwaarden voor beoordeling' voldoet. De checklist hiervoor zie je hiernaast en is ook te downloaden in de Wiki.</a:t>
            </a:r>
          </a:p>
        </p:txBody>
      </p:sp>
    </p:spTree>
    <p:extLst>
      <p:ext uri="{BB962C8B-B14F-4D97-AF65-F5344CB8AC3E}">
        <p14:creationId xmlns:p14="http://schemas.microsoft.com/office/powerpoint/2010/main" val="2429038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838200" y="1934093"/>
            <a:ext cx="6104466" cy="861774"/>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800" b="1">
                <a:solidFill>
                  <a:srgbClr val="0070C0"/>
                </a:solidFill>
                <a:latin typeface="+mn-lt"/>
              </a:rPr>
              <a:t>Wensenkaart</a:t>
            </a:r>
          </a:p>
          <a:p>
            <a:pPr>
              <a:spcBef>
                <a:spcPct val="0"/>
              </a:spcBef>
              <a:buNone/>
            </a:pPr>
            <a:r>
              <a:rPr lang="nl-NL" altLang="nl-NL" sz="1600">
                <a:latin typeface="+mn-lt"/>
              </a:rPr>
              <a:t>De informatie die je ophaalt tijdens de bijeenkomst verwerk je in een wensenkaart. Hiermee wordt leerdoel 5 getoetst. </a:t>
            </a:r>
          </a:p>
        </p:txBody>
      </p:sp>
      <p:sp>
        <p:nvSpPr>
          <p:cNvPr id="11" name="Rechthoek 10"/>
          <p:cNvSpPr/>
          <p:nvPr/>
        </p:nvSpPr>
        <p:spPr>
          <a:xfrm>
            <a:off x="10136183" y="6216646"/>
            <a:ext cx="1856598" cy="369332"/>
          </a:xfrm>
          <a:prstGeom prst="rect">
            <a:avLst/>
          </a:prstGeom>
        </p:spPr>
        <p:txBody>
          <a:bodyPr wrap="none">
            <a:spAutoFit/>
          </a:bodyPr>
          <a:lstStyle/>
          <a:p>
            <a:r>
              <a:rPr lang="nl-NL"/>
              <a:t>IBS-SEM-DCV-V42</a:t>
            </a:r>
            <a:endParaRPr lang="nl-NL">
              <a:solidFill>
                <a:schemeClr val="bg1">
                  <a:lumMod val="50000"/>
                </a:schemeClr>
              </a:solidFill>
            </a:endParaRPr>
          </a:p>
        </p:txBody>
      </p:sp>
      <p:sp>
        <p:nvSpPr>
          <p:cNvPr id="13" name="Titel 1"/>
          <p:cNvSpPr>
            <a:spLocks noGrp="1"/>
          </p:cNvSpPr>
          <p:nvPr>
            <p:ph type="title"/>
          </p:nvPr>
        </p:nvSpPr>
        <p:spPr>
          <a:xfrm>
            <a:off x="838200" y="389411"/>
            <a:ext cx="10515600" cy="1325563"/>
          </a:xfrm>
        </p:spPr>
        <p:txBody>
          <a:bodyPr>
            <a:normAutofit/>
          </a:bodyPr>
          <a:lstStyle/>
          <a:p>
            <a:r>
              <a:rPr lang="nl-NL"/>
              <a:t>IBS De community verbonden</a:t>
            </a:r>
            <a:br>
              <a:rPr lang="nl-NL"/>
            </a:br>
            <a:r>
              <a:rPr lang="nl-NL" sz="3600" i="1"/>
              <a:t>Specialisatie Vrijetijd</a:t>
            </a:r>
          </a:p>
        </p:txBody>
      </p:sp>
      <p:sp>
        <p:nvSpPr>
          <p:cNvPr id="9" name="Tijdelijke aanduiding voor inhoud 4"/>
          <p:cNvSpPr txBox="1">
            <a:spLocks noChangeArrowheads="1"/>
          </p:cNvSpPr>
          <p:nvPr/>
        </p:nvSpPr>
        <p:spPr bwMode="auto">
          <a:xfrm>
            <a:off x="838199" y="3319086"/>
            <a:ext cx="6104467" cy="2308324"/>
          </a:xfrm>
          <a:prstGeom prst="rect">
            <a:avLst/>
          </a:prstGeom>
          <a:ln w="12700" cap="flat" cmpd="sng" algn="ctr">
            <a:solidFill>
              <a:schemeClr val="accent5"/>
            </a:solidFill>
            <a:prstDash val="solid"/>
            <a:miter lim="800000"/>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rtlCol="0">
            <a:spAutoFit/>
          </a:bodyPr>
          <a:lstStyle>
            <a:lvl1pPr marL="228600" indent="-228600"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n-ea"/>
                <a:cs typeface="+mn-cs"/>
              </a:defRPr>
            </a:lvl1pPr>
            <a:lvl2pPr marL="742950" indent="-285750" algn="l" defTabSz="914400" rtl="0" eaLnBrk="1" latinLnBrk="0" hangingPunct="1">
              <a:lnSpc>
                <a:spcPct val="90000"/>
              </a:lnSpc>
              <a:spcBef>
                <a:spcPct val="20000"/>
              </a:spcBef>
              <a:buFont typeface="Arial" panose="020B0604020202020204" pitchFamily="34" charset="0"/>
              <a:buChar char="–"/>
              <a:defRPr sz="2800" kern="1200">
                <a:solidFill>
                  <a:schemeClr val="tx1"/>
                </a:solidFill>
                <a:latin typeface="Calibri" panose="020F0502020204030204" pitchFamily="34" charset="0"/>
                <a:ea typeface="+mn-ea"/>
                <a:cs typeface="+mn-cs"/>
              </a:defRPr>
            </a:lvl2pPr>
            <a:lvl3pPr marL="1143000" indent="-228600" algn="l" defTabSz="914400" rtl="0" eaLnBrk="1" latinLnBrk="0" hangingPunct="1">
              <a:lnSpc>
                <a:spcPct val="90000"/>
              </a:lnSpc>
              <a:spcBef>
                <a:spcPct val="20000"/>
              </a:spcBef>
              <a:buFont typeface="Arial" panose="020B0604020202020204" pitchFamily="34" charset="0"/>
              <a:buChar char="•"/>
              <a:defRPr sz="2400" kern="1200">
                <a:solidFill>
                  <a:schemeClr val="tx1"/>
                </a:solidFill>
                <a:latin typeface="Calibri" panose="020F0502020204030204" pitchFamily="34" charset="0"/>
                <a:ea typeface="+mn-ea"/>
                <a:cs typeface="+mn-cs"/>
              </a:defRPr>
            </a:lvl3pPr>
            <a:lvl4pPr marL="16002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4pPr>
            <a:lvl5pPr marL="20574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5pPr>
            <a:lvl6pPr marL="25146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6pPr>
            <a:lvl7pPr marL="29718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7pPr>
            <a:lvl8pPr marL="34290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8pPr>
            <a:lvl9pPr marL="38862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9pPr>
          </a:lstStyle>
          <a:p>
            <a:pPr>
              <a:spcBef>
                <a:spcPct val="0"/>
              </a:spcBef>
              <a:buFont typeface="Arial" panose="020B0604020202020204" pitchFamily="34" charset="0"/>
              <a:buNone/>
            </a:pPr>
            <a:r>
              <a:rPr lang="nl-NL" altLang="nl-NL" sz="1600" b="1">
                <a:latin typeface="+mn-lt"/>
              </a:rPr>
              <a:t>Succescriteria</a:t>
            </a:r>
          </a:p>
          <a:p>
            <a:pPr>
              <a:buFont typeface="Arial" panose="020B0604020202020204" pitchFamily="34" charset="0"/>
              <a:buNone/>
            </a:pPr>
            <a:r>
              <a:rPr lang="nl-NL" sz="1600">
                <a:latin typeface="+mn-lt"/>
              </a:rPr>
              <a:t>Leerdoel 5</a:t>
            </a:r>
          </a:p>
          <a:p>
            <a:pPr marL="0" indent="0">
              <a:lnSpc>
                <a:spcPct val="100000"/>
              </a:lnSpc>
              <a:spcBef>
                <a:spcPts val="0"/>
              </a:spcBef>
              <a:spcAft>
                <a:spcPts val="0"/>
              </a:spcAft>
              <a:buNone/>
            </a:pPr>
            <a:r>
              <a:rPr lang="nl-NL" sz="1600">
                <a:latin typeface="+mn-lt"/>
              </a:rPr>
              <a:t>-Je kunt uit verzamelde gegevens (bijeenkomst) wensen voor jouw stakeholders concluderen. </a:t>
            </a:r>
          </a:p>
          <a:p>
            <a:pPr marL="0" indent="0">
              <a:lnSpc>
                <a:spcPct val="100000"/>
              </a:lnSpc>
              <a:spcBef>
                <a:spcPts val="0"/>
              </a:spcBef>
              <a:spcAft>
                <a:spcPts val="0"/>
              </a:spcAft>
              <a:buNone/>
            </a:pPr>
            <a:r>
              <a:rPr lang="nl-NL" sz="1600">
                <a:latin typeface="+mn-lt"/>
              </a:rPr>
              <a:t>-Je kunt de huidige situatie voor jouw community in kaart brengen.</a:t>
            </a:r>
          </a:p>
          <a:p>
            <a:pPr marL="0" indent="0">
              <a:lnSpc>
                <a:spcPct val="100000"/>
              </a:lnSpc>
              <a:spcBef>
                <a:spcPts val="0"/>
              </a:spcBef>
              <a:spcAft>
                <a:spcPts val="0"/>
              </a:spcAft>
              <a:buNone/>
            </a:pPr>
            <a:r>
              <a:rPr lang="nl-NL" sz="1600">
                <a:latin typeface="+mn-lt"/>
              </a:rPr>
              <a:t>-Je kunt de gewenste situatie voor jouw community in kaart brengen.</a:t>
            </a:r>
          </a:p>
          <a:p>
            <a:pPr marL="0" indent="0">
              <a:lnSpc>
                <a:spcPct val="100000"/>
              </a:lnSpc>
              <a:spcBef>
                <a:spcPts val="0"/>
              </a:spcBef>
              <a:spcAft>
                <a:spcPts val="0"/>
              </a:spcAft>
              <a:buNone/>
            </a:pPr>
            <a:r>
              <a:rPr lang="nl-NL" sz="1600">
                <a:latin typeface="+mn-lt"/>
              </a:rPr>
              <a:t>-Je kunt op basis van opgehaalde informatie prioriteiten bepalen aan de belangen en behoeften.</a:t>
            </a:r>
          </a:p>
          <a:p>
            <a:pPr marL="0" indent="0">
              <a:lnSpc>
                <a:spcPct val="100000"/>
              </a:lnSpc>
              <a:spcBef>
                <a:spcPts val="0"/>
              </a:spcBef>
              <a:spcAft>
                <a:spcPts val="0"/>
              </a:spcAft>
              <a:buNone/>
            </a:pPr>
            <a:r>
              <a:rPr lang="nl-NL" sz="1600">
                <a:latin typeface="+mn-lt"/>
              </a:rPr>
              <a:t>-Je kunt de opgehaalde informatie verwerken in een wensenkaart.</a:t>
            </a:r>
          </a:p>
        </p:txBody>
      </p:sp>
      <p:pic>
        <p:nvPicPr>
          <p:cNvPr id="1026" name="Picture 2" descr="Gerelateerde afbeeldi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45260" y="1390293"/>
            <a:ext cx="3520270" cy="21955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6642812"/>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2" ma:contentTypeDescription="Een nieuw document maken." ma:contentTypeScope="" ma:versionID="1dc84fb11a9be35ac09a1ae920ea7357">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85fd8f0e804736af8b3f71c277445723"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F768246-588D-4B14-9C53-4BD4BCD2CE69}">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5F329DE2-96E9-4FCF-8D52-C1D332BF0A54}">
  <ds:schemaRefs>
    <ds:schemaRef ds:uri="http://schemas.microsoft.com/sharepoint/v3/contenttype/forms"/>
  </ds:schemaRefs>
</ds:datastoreItem>
</file>

<file path=customXml/itemProps3.xml><?xml version="1.0" encoding="utf-8"?>
<ds:datastoreItem xmlns:ds="http://schemas.openxmlformats.org/officeDocument/2006/customXml" ds:itemID="{67C30F13-5810-4516-A721-6EB8CF4828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354c1b-6b8c-435b-ad50-990538c19557"/>
    <ds:schemaRef ds:uri="47a28104-336f-447d-946e-e305ac2bcd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968</Words>
  <Application>Microsoft Office PowerPoint</Application>
  <PresentationFormat>Breedbeeld</PresentationFormat>
  <Paragraphs>118</Paragraphs>
  <Slides>7</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7</vt:i4>
      </vt:variant>
    </vt:vector>
  </HeadingPairs>
  <TitlesOfParts>
    <vt:vector size="12" baseType="lpstr">
      <vt:lpstr>Arial</vt:lpstr>
      <vt:lpstr>Calibri</vt:lpstr>
      <vt:lpstr>Calibri Light</vt:lpstr>
      <vt:lpstr>Symbol</vt:lpstr>
      <vt:lpstr>Kantoorthema</vt:lpstr>
      <vt:lpstr>IBS De community verbonden Specialisatie Vrijetijd</vt:lpstr>
      <vt:lpstr>IBS De community verbonden Specialisatie Vrijetijd</vt:lpstr>
      <vt:lpstr>IBS De community verbonden Specialisatie Vrijetijd</vt:lpstr>
      <vt:lpstr>IBS De community verbonden Specialisatie Vrijetijd</vt:lpstr>
      <vt:lpstr>IBS De community verbonden Specialisatie Vrijetijd</vt:lpstr>
      <vt:lpstr>Voorwaarde voor beoordeling projectplan</vt:lpstr>
      <vt:lpstr>IBS De community verbonden Specialisatie Vrijetijd</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Marieke Drabbe</dc:creator>
  <cp:lastModifiedBy>Marieke Drabbe</cp:lastModifiedBy>
  <cp:revision>1</cp:revision>
  <dcterms:created xsi:type="dcterms:W3CDTF">2017-02-03T11:29:36Z</dcterms:created>
  <dcterms:modified xsi:type="dcterms:W3CDTF">2020-07-10T13:53:07Z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